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64" r:id="rId3"/>
    <p:sldId id="266" r:id="rId4"/>
    <p:sldId id="265" r:id="rId5"/>
    <p:sldId id="269" r:id="rId6"/>
    <p:sldId id="270" r:id="rId7"/>
    <p:sldId id="290" r:id="rId8"/>
    <p:sldId id="293" r:id="rId9"/>
    <p:sldId id="271" r:id="rId10"/>
    <p:sldId id="272" r:id="rId11"/>
    <p:sldId id="276" r:id="rId12"/>
    <p:sldId id="278" r:id="rId13"/>
    <p:sldId id="277" r:id="rId14"/>
    <p:sldId id="280" r:id="rId15"/>
    <p:sldId id="281" r:id="rId16"/>
    <p:sldId id="282" r:id="rId17"/>
    <p:sldId id="291" r:id="rId18"/>
    <p:sldId id="279" r:id="rId19"/>
    <p:sldId id="284" r:id="rId20"/>
    <p:sldId id="292" r:id="rId21"/>
    <p:sldId id="283" r:id="rId22"/>
    <p:sldId id="287" r:id="rId23"/>
    <p:sldId id="289" r:id="rId24"/>
  </p:sldIdLst>
  <p:sldSz cx="9144000" cy="5143500" type="screen16x9"/>
  <p:notesSz cx="6858000" cy="9144000"/>
  <p:embeddedFontLst>
    <p:embeddedFont>
      <p:font typeface="Abril Fatface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uni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6374" autoAdjust="0"/>
  </p:normalViewPr>
  <p:slideViewPr>
    <p:cSldViewPr snapToGrid="0">
      <p:cViewPr>
        <p:scale>
          <a:sx n="150" d="100"/>
          <a:sy n="150" d="100"/>
        </p:scale>
        <p:origin x="7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CUSTOM_9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00675" y="-66675"/>
            <a:ext cx="3810000" cy="1219200"/>
          </a:xfrm>
          <a:custGeom>
            <a:avLst/>
            <a:gdLst/>
            <a:ahLst/>
            <a:cxnLst/>
            <a:rect l="l" t="t" r="r" b="b"/>
            <a:pathLst>
              <a:path w="152400" h="48768" extrusionOk="0">
                <a:moveTo>
                  <a:pt x="0" y="25146"/>
                </a:moveTo>
                <a:lnTo>
                  <a:pt x="152400" y="48768"/>
                </a:lnTo>
                <a:lnTo>
                  <a:pt x="152400" y="0"/>
                </a:lnTo>
                <a:lnTo>
                  <a:pt x="24384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5250" y="3971925"/>
            <a:ext cx="2324100" cy="1219200"/>
          </a:xfrm>
          <a:custGeom>
            <a:avLst/>
            <a:gdLst/>
            <a:ahLst/>
            <a:cxnLst/>
            <a:rect l="l" t="t" r="r" b="b"/>
            <a:pathLst>
              <a:path w="92964" h="48768" extrusionOk="0">
                <a:moveTo>
                  <a:pt x="2667" y="0"/>
                </a:moveTo>
                <a:lnTo>
                  <a:pt x="92964" y="35052"/>
                </a:lnTo>
                <a:lnTo>
                  <a:pt x="21336" y="48768"/>
                </a:lnTo>
                <a:lnTo>
                  <a:pt x="0" y="48768"/>
                </a:lnTo>
                <a:lnTo>
                  <a:pt x="0" y="6477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495300" y="3705225"/>
            <a:ext cx="7324725" cy="1571625"/>
          </a:xfrm>
          <a:custGeom>
            <a:avLst/>
            <a:gdLst/>
            <a:ahLst/>
            <a:cxnLst/>
            <a:rect l="l" t="t" r="r" b="b"/>
            <a:pathLst>
              <a:path w="292989" h="62865" extrusionOk="0">
                <a:moveTo>
                  <a:pt x="0" y="58674"/>
                </a:moveTo>
                <a:lnTo>
                  <a:pt x="292989" y="0"/>
                </a:lnTo>
                <a:lnTo>
                  <a:pt x="98298" y="62865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977825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782625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8575" y="-47626"/>
            <a:ext cx="7126957" cy="2543118"/>
          </a:xfrm>
          <a:custGeom>
            <a:avLst/>
            <a:gdLst/>
            <a:ahLst/>
            <a:cxnLst/>
            <a:rect l="l" t="t" r="r" b="b"/>
            <a:pathLst>
              <a:path w="292989" h="104013" extrusionOk="0">
                <a:moveTo>
                  <a:pt x="0" y="762"/>
                </a:moveTo>
                <a:lnTo>
                  <a:pt x="0" y="104013"/>
                </a:lnTo>
                <a:lnTo>
                  <a:pt x="292989" y="0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2743200" y="3257550"/>
            <a:ext cx="6448120" cy="1933575"/>
          </a:xfrm>
          <a:custGeom>
            <a:avLst/>
            <a:gdLst/>
            <a:ahLst/>
            <a:cxnLst/>
            <a:rect l="l" t="t" r="r" b="b"/>
            <a:pathLst>
              <a:path w="255270" h="77343" extrusionOk="0">
                <a:moveTo>
                  <a:pt x="0" y="76200"/>
                </a:moveTo>
                <a:lnTo>
                  <a:pt x="255270" y="0"/>
                </a:lnTo>
                <a:lnTo>
                  <a:pt x="255270" y="77343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and white slide">
  <p:cSld name="CUSTOM_7">
    <p:bg>
      <p:bgPr>
        <a:solidFill>
          <a:srgbClr val="CC3F3A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>
            <a:off x="-125" y="0"/>
            <a:ext cx="9144000" cy="514350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346550" y="1207450"/>
            <a:ext cx="64509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4000"/>
              <a:buNone/>
              <a:defRPr sz="40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1"/>
          </p:nvPr>
        </p:nvSpPr>
        <p:spPr>
          <a:xfrm>
            <a:off x="1583525" y="2649650"/>
            <a:ext cx="5976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247325" y="4679400"/>
            <a:ext cx="68967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9100" y="4285400"/>
            <a:ext cx="2865900" cy="858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548800" y="994750"/>
            <a:ext cx="6694200" cy="1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9100" y="-9100"/>
            <a:ext cx="28659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7325" y="-18200"/>
            <a:ext cx="68967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48800" y="2667225"/>
            <a:ext cx="30471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 1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2247325" y="4679400"/>
            <a:ext cx="68967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-9100" y="4285400"/>
            <a:ext cx="2865900" cy="858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-9100" y="-9100"/>
            <a:ext cx="28659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2247325" y="-18200"/>
            <a:ext cx="68967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97325" y="104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97334" y="1628200"/>
            <a:ext cx="614760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2247325" y="4679400"/>
            <a:ext cx="68967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-9100" y="4285400"/>
            <a:ext cx="2865900" cy="858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25" y="-18200"/>
            <a:ext cx="91440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six columns">
  <p:cSld name="CUSTOM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-510875" y="762500"/>
            <a:ext cx="1016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0" y="4861500"/>
            <a:ext cx="9144000" cy="282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-9100" y="-9100"/>
            <a:ext cx="28659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2247325" y="-18200"/>
            <a:ext cx="68967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1"/>
          </p:nvPr>
        </p:nvSpPr>
        <p:spPr>
          <a:xfrm>
            <a:off x="575640" y="1833888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2"/>
          </p:nvPr>
        </p:nvSpPr>
        <p:spPr>
          <a:xfrm>
            <a:off x="575650" y="2170145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3"/>
          </p:nvPr>
        </p:nvSpPr>
        <p:spPr>
          <a:xfrm>
            <a:off x="3355575" y="1833888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4"/>
          </p:nvPr>
        </p:nvSpPr>
        <p:spPr>
          <a:xfrm>
            <a:off x="3355577" y="2170145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5"/>
          </p:nvPr>
        </p:nvSpPr>
        <p:spPr>
          <a:xfrm>
            <a:off x="6119761" y="1833888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ubTitle" idx="6"/>
          </p:nvPr>
        </p:nvSpPr>
        <p:spPr>
          <a:xfrm>
            <a:off x="6119756" y="2170145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7"/>
          </p:nvPr>
        </p:nvSpPr>
        <p:spPr>
          <a:xfrm>
            <a:off x="575640" y="3144463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ubTitle" idx="8"/>
          </p:nvPr>
        </p:nvSpPr>
        <p:spPr>
          <a:xfrm>
            <a:off x="575650" y="3480720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ubTitle" idx="9"/>
          </p:nvPr>
        </p:nvSpPr>
        <p:spPr>
          <a:xfrm>
            <a:off x="3355575" y="3144463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13"/>
          </p:nvPr>
        </p:nvSpPr>
        <p:spPr>
          <a:xfrm>
            <a:off x="3355577" y="3480720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ubTitle" idx="14"/>
          </p:nvPr>
        </p:nvSpPr>
        <p:spPr>
          <a:xfrm>
            <a:off x="6119761" y="3144463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ubTitle" idx="15"/>
          </p:nvPr>
        </p:nvSpPr>
        <p:spPr>
          <a:xfrm>
            <a:off x="6119756" y="3480720"/>
            <a:ext cx="24486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lide with big number">
  <p:cSld name="BIG_NUMBER">
    <p:bg>
      <p:bgPr>
        <a:solidFill>
          <a:srgbClr val="CC3F3A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81147" y="3077100"/>
            <a:ext cx="53817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1291950" y="0"/>
            <a:ext cx="6560100" cy="13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subtitles">
  <p:cSld name="CUSTOM_10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5271600" y="0"/>
            <a:ext cx="2786700" cy="1029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5271600" y="5040600"/>
            <a:ext cx="2786700" cy="1029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hasCustomPrompt="1"/>
          </p:nvPr>
        </p:nvSpPr>
        <p:spPr>
          <a:xfrm>
            <a:off x="5836600" y="675225"/>
            <a:ext cx="16566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4800"/>
              <a:buNone/>
              <a:defRPr sz="48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3582925" y="140017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5836600" y="1939575"/>
            <a:ext cx="16566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4800"/>
              <a:buNone/>
              <a:defRPr sz="48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3"/>
          </p:nvPr>
        </p:nvSpPr>
        <p:spPr>
          <a:xfrm>
            <a:off x="3582925" y="266452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4" hasCustomPrompt="1"/>
          </p:nvPr>
        </p:nvSpPr>
        <p:spPr>
          <a:xfrm>
            <a:off x="5836600" y="3203925"/>
            <a:ext cx="16566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4800"/>
              <a:buNone/>
              <a:defRPr sz="4800">
                <a:solidFill>
                  <a:srgbClr val="CC3F3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5"/>
          </p:nvPr>
        </p:nvSpPr>
        <p:spPr>
          <a:xfrm>
            <a:off x="3582925" y="392887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>
  <p:cSld name="CUSTOM_8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99700" y="911325"/>
            <a:ext cx="854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-9100" y="-9100"/>
            <a:ext cx="2865900" cy="464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2247325" y="-18200"/>
            <a:ext cx="6896700" cy="282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and white slide">
  <p:cSld name="CUSTOM_5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0" y="0"/>
            <a:ext cx="2947800" cy="51435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269550" y="2285400"/>
            <a:ext cx="240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2"/>
          </p:nvPr>
        </p:nvSpPr>
        <p:spPr>
          <a:xfrm>
            <a:off x="3148075" y="154075"/>
            <a:ext cx="580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400"/>
              <a:buNone/>
              <a:defRPr sz="2400">
                <a:solidFill>
                  <a:srgbClr val="A0A0A0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1099408" y="2068750"/>
            <a:ext cx="7476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3720475" y="1274525"/>
            <a:ext cx="2058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3"/>
          </p:nvPr>
        </p:nvSpPr>
        <p:spPr>
          <a:xfrm>
            <a:off x="3720475" y="1610775"/>
            <a:ext cx="1962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4"/>
          </p:nvPr>
        </p:nvSpPr>
        <p:spPr>
          <a:xfrm>
            <a:off x="3720475" y="2889100"/>
            <a:ext cx="2058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5"/>
          </p:nvPr>
        </p:nvSpPr>
        <p:spPr>
          <a:xfrm>
            <a:off x="3720475" y="3225350"/>
            <a:ext cx="1962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3314205" y="2049025"/>
            <a:ext cx="291900" cy="34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356518" y="2049025"/>
            <a:ext cx="291900" cy="34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3314205" y="3673862"/>
            <a:ext cx="291900" cy="34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6356518" y="3673862"/>
            <a:ext cx="291900" cy="342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6"/>
          </p:nvPr>
        </p:nvSpPr>
        <p:spPr>
          <a:xfrm>
            <a:off x="6820700" y="1266450"/>
            <a:ext cx="2058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7"/>
          </p:nvPr>
        </p:nvSpPr>
        <p:spPr>
          <a:xfrm>
            <a:off x="6820700" y="1602700"/>
            <a:ext cx="1962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8"/>
          </p:nvPr>
        </p:nvSpPr>
        <p:spPr>
          <a:xfrm>
            <a:off x="6820700" y="2889100"/>
            <a:ext cx="2058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9"/>
          </p:nvPr>
        </p:nvSpPr>
        <p:spPr>
          <a:xfrm>
            <a:off x="6820700" y="3225350"/>
            <a:ext cx="19629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8520600" cy="2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3" r:id="rId8"/>
    <p:sldLayoutId id="2147483665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vincentsn2/Projet_BTS_Tracking_GP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ctrTitle"/>
          </p:nvPr>
        </p:nvSpPr>
        <p:spPr>
          <a:xfrm>
            <a:off x="1224900" y="2182650"/>
            <a:ext cx="66942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4500" dirty="0"/>
              <a:t>Revue 1 : Projet GPS</a:t>
            </a:r>
            <a:endParaRPr sz="4500" dirty="0"/>
          </a:p>
        </p:txBody>
      </p:sp>
      <p:sp>
        <p:nvSpPr>
          <p:cNvPr id="195" name="Google Shape;195;p24"/>
          <p:cNvSpPr txBox="1">
            <a:spLocks noGrp="1"/>
          </p:cNvSpPr>
          <p:nvPr>
            <p:ph type="ctrTitle" idx="2"/>
          </p:nvPr>
        </p:nvSpPr>
        <p:spPr>
          <a:xfrm>
            <a:off x="1224900" y="2960850"/>
            <a:ext cx="66942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500" b="1" dirty="0">
                <a:latin typeface="Nunito"/>
                <a:ea typeface="Nunito"/>
                <a:cs typeface="Nunito"/>
                <a:sym typeface="Nunito"/>
              </a:rPr>
              <a:t>Damien BORGES-RODRIGUES</a:t>
            </a:r>
            <a:br>
              <a:rPr lang="fr-FR" sz="1500" b="1" dirty="0">
                <a:latin typeface="Nunito"/>
                <a:ea typeface="Nunito"/>
                <a:cs typeface="Nunito"/>
                <a:sym typeface="Nunito"/>
              </a:rPr>
            </a:br>
            <a:r>
              <a:rPr lang="fr-FR" sz="1500" b="1" dirty="0">
                <a:latin typeface="Nunito"/>
                <a:ea typeface="Nunito"/>
                <a:cs typeface="Nunito"/>
                <a:sym typeface="Nunito"/>
              </a:rPr>
              <a:t>Session 2019-2020</a:t>
            </a:r>
            <a:endParaRPr sz="15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882775" y="1099097"/>
            <a:ext cx="537845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Cas d’utilisation détaillé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AB7D00-0E5A-410F-9DFE-52FCE645D50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r="931" b="2416"/>
          <a:stretch/>
        </p:blipFill>
        <p:spPr bwMode="auto">
          <a:xfrm>
            <a:off x="862330" y="1602022"/>
            <a:ext cx="7419340" cy="3398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037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7" y="1063157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Diagramme de classe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3B97A0D-57DA-4D8D-ACCF-95D193F0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58" y="1513674"/>
            <a:ext cx="6966884" cy="34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6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A5BFA-7E13-44DA-B21D-7E7AB75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61250"/>
            <a:ext cx="8520600" cy="572700"/>
          </a:xfrm>
        </p:spPr>
        <p:txBody>
          <a:bodyPr/>
          <a:lstStyle/>
          <a:p>
            <a:r>
              <a:rPr lang="fr-FR" dirty="0"/>
              <a:t>Partie 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B37744-D8E2-4247-9164-A35F0A404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96" y="1343115"/>
            <a:ext cx="3367670" cy="464100"/>
          </a:xfrm>
        </p:spPr>
        <p:txBody>
          <a:bodyPr/>
          <a:lstStyle/>
          <a:p>
            <a:r>
              <a:rPr lang="fr-FR" sz="1500" dirty="0"/>
              <a:t>Module de test détection d’anomalie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7D946A8-123B-4388-BA44-7C648750BDE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3196" y="1679365"/>
            <a:ext cx="2584758" cy="1965949"/>
          </a:xfrm>
        </p:spPr>
        <p:txBody>
          <a:bodyPr/>
          <a:lstStyle/>
          <a:p>
            <a:pPr>
              <a:buFontTx/>
              <a:buChar char="-"/>
            </a:pPr>
            <a:r>
              <a:rPr lang="fr-FR" sz="1500" dirty="0">
                <a:solidFill>
                  <a:schemeClr val="bg1">
                    <a:lumMod val="50000"/>
                  </a:schemeClr>
                </a:solidFill>
              </a:rPr>
              <a:t>Réalisation du module de test</a:t>
            </a:r>
          </a:p>
          <a:p>
            <a:pPr>
              <a:buFontTx/>
              <a:buChar char="-"/>
            </a:pPr>
            <a:r>
              <a:rPr lang="fr-FR" sz="1500" dirty="0">
                <a:solidFill>
                  <a:schemeClr val="bg1">
                    <a:lumMod val="50000"/>
                  </a:schemeClr>
                </a:solidFill>
              </a:rPr>
              <a:t>Vidéo du fonctionnement du module de test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723DC232-92FD-46CE-BE44-FFA81E7078F8}"/>
              </a:ext>
            </a:extLst>
          </p:cNvPr>
          <p:cNvSpPr txBox="1">
            <a:spLocks/>
          </p:cNvSpPr>
          <p:nvPr/>
        </p:nvSpPr>
        <p:spPr>
          <a:xfrm>
            <a:off x="3190944" y="1344731"/>
            <a:ext cx="336767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1500" dirty="0"/>
              <a:t>Module de test transmission données</a:t>
            </a:r>
          </a:p>
        </p:txBody>
      </p:sp>
      <p:sp>
        <p:nvSpPr>
          <p:cNvPr id="16" name="Sous-titre 3">
            <a:extLst>
              <a:ext uri="{FF2B5EF4-FFF2-40B4-BE49-F238E27FC236}">
                <a16:creationId xmlns:a16="http://schemas.microsoft.com/office/drawing/2014/main" id="{79DFCF5B-C61C-42AA-AEBE-A68F8D44F760}"/>
              </a:ext>
            </a:extLst>
          </p:cNvPr>
          <p:cNvSpPr txBox="1">
            <a:spLocks/>
          </p:cNvSpPr>
          <p:nvPr/>
        </p:nvSpPr>
        <p:spPr>
          <a:xfrm>
            <a:off x="3190944" y="1680981"/>
            <a:ext cx="2377110" cy="196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500" dirty="0">
                <a:solidFill>
                  <a:schemeClr val="bg1">
                    <a:lumMod val="50000"/>
                  </a:schemeClr>
                </a:solidFill>
              </a:rPr>
              <a:t>Réalisation du module de test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897186C3-2443-42FE-9503-092C33C5B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3325">
            <a:off x="4154580" y="2614471"/>
            <a:ext cx="1623920" cy="162392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64C1116F-5417-4CA7-809B-28636CA76A16}"/>
              </a:ext>
            </a:extLst>
          </p:cNvPr>
          <p:cNvSpPr txBox="1">
            <a:spLocks/>
          </p:cNvSpPr>
          <p:nvPr/>
        </p:nvSpPr>
        <p:spPr>
          <a:xfrm>
            <a:off x="6333793" y="1343115"/>
            <a:ext cx="336767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1500" dirty="0"/>
              <a:t>Module de test réception d’anomalie</a:t>
            </a:r>
          </a:p>
        </p:txBody>
      </p:sp>
      <p:sp>
        <p:nvSpPr>
          <p:cNvPr id="9" name="Sous-titre 3">
            <a:extLst>
              <a:ext uri="{FF2B5EF4-FFF2-40B4-BE49-F238E27FC236}">
                <a16:creationId xmlns:a16="http://schemas.microsoft.com/office/drawing/2014/main" id="{39AFC849-EB65-4AC2-ACDB-068B97C0C111}"/>
              </a:ext>
            </a:extLst>
          </p:cNvPr>
          <p:cNvSpPr txBox="1">
            <a:spLocks/>
          </p:cNvSpPr>
          <p:nvPr/>
        </p:nvSpPr>
        <p:spPr>
          <a:xfrm>
            <a:off x="6333793" y="1679365"/>
            <a:ext cx="2377110" cy="196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500" dirty="0">
                <a:solidFill>
                  <a:schemeClr val="bg1">
                    <a:lumMod val="50000"/>
                  </a:schemeClr>
                </a:solidFill>
              </a:rPr>
              <a:t>Réalisation du module de test</a:t>
            </a:r>
          </a:p>
        </p:txBody>
      </p:sp>
    </p:spTree>
    <p:extLst>
      <p:ext uri="{BB962C8B-B14F-4D97-AF65-F5344CB8AC3E}">
        <p14:creationId xmlns:p14="http://schemas.microsoft.com/office/powerpoint/2010/main" val="79514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9F18E6B-AC81-4ECE-8800-07975E8F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5" y="1715917"/>
            <a:ext cx="4770515" cy="31058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Module de test détection d’anomalie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7" y="1099097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Réalisation module de test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F2811AA-CBBB-4F98-AE73-87E3CAFCC86D}"/>
              </a:ext>
            </a:extLst>
          </p:cNvPr>
          <p:cNvSpPr/>
          <p:nvPr/>
        </p:nvSpPr>
        <p:spPr>
          <a:xfrm>
            <a:off x="4851080" y="2869165"/>
            <a:ext cx="225778" cy="191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8BBF74-DC29-4A27-8C57-E0C2E008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64" y="1602022"/>
            <a:ext cx="3652596" cy="3159920"/>
          </a:xfrm>
          <a:prstGeom prst="rect">
            <a:avLst/>
          </a:prstGeom>
        </p:spPr>
      </p:pic>
      <p:sp>
        <p:nvSpPr>
          <p:cNvPr id="8" name="Zone de texte 118">
            <a:extLst>
              <a:ext uri="{FF2B5EF4-FFF2-40B4-BE49-F238E27FC236}">
                <a16:creationId xmlns:a16="http://schemas.microsoft.com/office/drawing/2014/main" id="{E9D03C19-AE99-4F7D-8D26-6E76337DA276}"/>
              </a:ext>
            </a:extLst>
          </p:cNvPr>
          <p:cNvSpPr txBox="1"/>
          <p:nvPr/>
        </p:nvSpPr>
        <p:spPr>
          <a:xfrm>
            <a:off x="6825280" y="1463094"/>
            <a:ext cx="1780271" cy="6241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Extrait code détection d’anomalies par le système embarqué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94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903"/>
            <a:ext cx="9144000" cy="572700"/>
          </a:xfrm>
        </p:spPr>
        <p:txBody>
          <a:bodyPr/>
          <a:lstStyle/>
          <a:p>
            <a:r>
              <a:rPr lang="fr-FR" dirty="0"/>
              <a:t>Module de test détection d’anomalie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7" y="761910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Réalisation module de test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5984F2-7E5A-4701-A773-8EF0D8E15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r="5900"/>
          <a:stretch/>
        </p:blipFill>
        <p:spPr>
          <a:xfrm>
            <a:off x="46282" y="1468195"/>
            <a:ext cx="4639733" cy="3159847"/>
          </a:xfrm>
          <a:prstGeom prst="rect">
            <a:avLst/>
          </a:prstGeom>
        </p:spPr>
      </p:pic>
      <p:sp>
        <p:nvSpPr>
          <p:cNvPr id="8" name="Zone de texte 131">
            <a:extLst>
              <a:ext uri="{FF2B5EF4-FFF2-40B4-BE49-F238E27FC236}">
                <a16:creationId xmlns:a16="http://schemas.microsoft.com/office/drawing/2014/main" id="{6BEA3CF1-B061-4B0B-96FC-6C1198E5CA43}"/>
              </a:ext>
            </a:extLst>
          </p:cNvPr>
          <p:cNvSpPr txBox="1"/>
          <p:nvPr/>
        </p:nvSpPr>
        <p:spPr>
          <a:xfrm>
            <a:off x="2046836" y="4242885"/>
            <a:ext cx="861340" cy="25843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Profondeur</a:t>
            </a:r>
          </a:p>
        </p:txBody>
      </p:sp>
      <p:sp>
        <p:nvSpPr>
          <p:cNvPr id="9" name="Zone de texte 122">
            <a:extLst>
              <a:ext uri="{FF2B5EF4-FFF2-40B4-BE49-F238E27FC236}">
                <a16:creationId xmlns:a16="http://schemas.microsoft.com/office/drawing/2014/main" id="{4DA43F90-3E0B-493E-BB80-384C0D5260AF}"/>
              </a:ext>
            </a:extLst>
          </p:cNvPr>
          <p:cNvSpPr txBox="1"/>
          <p:nvPr/>
        </p:nvSpPr>
        <p:spPr>
          <a:xfrm>
            <a:off x="1421996" y="4241125"/>
            <a:ext cx="621030" cy="2601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Vitesse</a:t>
            </a:r>
          </a:p>
        </p:txBody>
      </p:sp>
      <p:sp>
        <p:nvSpPr>
          <p:cNvPr id="10" name="Zone de texte 118">
            <a:extLst>
              <a:ext uri="{FF2B5EF4-FFF2-40B4-BE49-F238E27FC236}">
                <a16:creationId xmlns:a16="http://schemas.microsoft.com/office/drawing/2014/main" id="{75778080-4610-4F74-9727-9EFE231C2649}"/>
              </a:ext>
            </a:extLst>
          </p:cNvPr>
          <p:cNvSpPr txBox="1"/>
          <p:nvPr/>
        </p:nvSpPr>
        <p:spPr>
          <a:xfrm>
            <a:off x="96237" y="4241125"/>
            <a:ext cx="1325759" cy="2601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Niveau de batterie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AC46F1-EC07-46E2-BB97-4FCC0D3A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34" y="3982322"/>
            <a:ext cx="4125529" cy="11132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D6293B-7DC6-4394-A8FF-56FA0D487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935" y="2574843"/>
            <a:ext cx="3961696" cy="135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503DE8-2AD0-415D-A4CE-A8CB282B8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955" y="1194176"/>
            <a:ext cx="3269395" cy="1353416"/>
          </a:xfrm>
          <a:prstGeom prst="rect">
            <a:avLst/>
          </a:prstGeom>
        </p:spPr>
      </p:pic>
      <p:sp>
        <p:nvSpPr>
          <p:cNvPr id="12" name="Zone de texte 131">
            <a:extLst>
              <a:ext uri="{FF2B5EF4-FFF2-40B4-BE49-F238E27FC236}">
                <a16:creationId xmlns:a16="http://schemas.microsoft.com/office/drawing/2014/main" id="{0CBEF3FC-B851-4447-9CA9-AF4A9C59A2B6}"/>
              </a:ext>
            </a:extLst>
          </p:cNvPr>
          <p:cNvSpPr txBox="1"/>
          <p:nvPr/>
        </p:nvSpPr>
        <p:spPr>
          <a:xfrm>
            <a:off x="6339527" y="1928262"/>
            <a:ext cx="628126" cy="17431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Profondeur</a:t>
            </a:r>
          </a:p>
        </p:txBody>
      </p:sp>
      <p:sp>
        <p:nvSpPr>
          <p:cNvPr id="13" name="Zone de texte 122">
            <a:extLst>
              <a:ext uri="{FF2B5EF4-FFF2-40B4-BE49-F238E27FC236}">
                <a16:creationId xmlns:a16="http://schemas.microsoft.com/office/drawing/2014/main" id="{555CCB3B-BD54-4C70-B6B9-636586BE476E}"/>
              </a:ext>
            </a:extLst>
          </p:cNvPr>
          <p:cNvSpPr txBox="1"/>
          <p:nvPr/>
        </p:nvSpPr>
        <p:spPr>
          <a:xfrm>
            <a:off x="5873346" y="2016343"/>
            <a:ext cx="446128" cy="17431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Vitesse</a:t>
            </a:r>
          </a:p>
        </p:txBody>
      </p:sp>
      <p:sp>
        <p:nvSpPr>
          <p:cNvPr id="14" name="Zone de texte 118">
            <a:extLst>
              <a:ext uri="{FF2B5EF4-FFF2-40B4-BE49-F238E27FC236}">
                <a16:creationId xmlns:a16="http://schemas.microsoft.com/office/drawing/2014/main" id="{9D352EC4-4D84-4B9E-B50F-48547DAE120D}"/>
              </a:ext>
            </a:extLst>
          </p:cNvPr>
          <p:cNvSpPr txBox="1"/>
          <p:nvPr/>
        </p:nvSpPr>
        <p:spPr>
          <a:xfrm>
            <a:off x="5258925" y="2145589"/>
            <a:ext cx="582671" cy="2618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Niveau de batterie</a:t>
            </a:r>
          </a:p>
        </p:txBody>
      </p:sp>
    </p:spTree>
    <p:extLst>
      <p:ext uri="{BB962C8B-B14F-4D97-AF65-F5344CB8AC3E}">
        <p14:creationId xmlns:p14="http://schemas.microsoft.com/office/powerpoint/2010/main" val="375589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586"/>
            <a:ext cx="9144000" cy="572700"/>
          </a:xfrm>
        </p:spPr>
        <p:txBody>
          <a:bodyPr/>
          <a:lstStyle/>
          <a:p>
            <a:r>
              <a:rPr lang="fr-FR" dirty="0"/>
              <a:t>Module de test détection d’anomalie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5" y="1050841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Vidéo du fonctionnement du module de test</a:t>
            </a:r>
          </a:p>
        </p:txBody>
      </p:sp>
      <p:pic>
        <p:nvPicPr>
          <p:cNvPr id="4" name="VID_20200305_093347">
            <a:hlinkClick r:id="" action="ppaction://media"/>
            <a:extLst>
              <a:ext uri="{FF2B5EF4-FFF2-40B4-BE49-F238E27FC236}">
                <a16:creationId xmlns:a16="http://schemas.microsoft.com/office/drawing/2014/main" id="{48EDA79F-A975-4D80-98D1-F82BC4B6C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7450" y="1553766"/>
            <a:ext cx="6269094" cy="35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Module de test transmission données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7" y="1031243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Réalisation module de test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F2811AA-CBBB-4F98-AE73-87E3CAFCC86D}"/>
              </a:ext>
            </a:extLst>
          </p:cNvPr>
          <p:cNvSpPr/>
          <p:nvPr/>
        </p:nvSpPr>
        <p:spPr>
          <a:xfrm>
            <a:off x="4851080" y="2869165"/>
            <a:ext cx="225778" cy="191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DC95DD-FCAE-49B9-BA4B-398AB39A65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0" y="1746250"/>
            <a:ext cx="4617792" cy="307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06250B-3657-4F73-A5BC-9ED1B0AC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38" y="1602022"/>
            <a:ext cx="3654987" cy="3541478"/>
          </a:xfrm>
          <a:prstGeom prst="rect">
            <a:avLst/>
          </a:prstGeom>
        </p:spPr>
      </p:pic>
      <p:sp>
        <p:nvSpPr>
          <p:cNvPr id="7" name="Zone de texte 118">
            <a:extLst>
              <a:ext uri="{FF2B5EF4-FFF2-40B4-BE49-F238E27FC236}">
                <a16:creationId xmlns:a16="http://schemas.microsoft.com/office/drawing/2014/main" id="{10C82315-8F0A-473E-9F3D-04869FF7A684}"/>
              </a:ext>
            </a:extLst>
          </p:cNvPr>
          <p:cNvSpPr txBox="1"/>
          <p:nvPr/>
        </p:nvSpPr>
        <p:spPr>
          <a:xfrm>
            <a:off x="6573348" y="1602022"/>
            <a:ext cx="1780271" cy="400593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Extrait code s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erveur TCP avec module GSM</a:t>
            </a:r>
          </a:p>
        </p:txBody>
      </p:sp>
    </p:spTree>
    <p:extLst>
      <p:ext uri="{BB962C8B-B14F-4D97-AF65-F5344CB8AC3E}">
        <p14:creationId xmlns:p14="http://schemas.microsoft.com/office/powerpoint/2010/main" val="154682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D67CEB8-70B3-43EB-95A2-E3CC9BF5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463"/>
            <a:ext cx="5248699" cy="29747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Module de test réception d’anomalie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589087" y="1031243"/>
            <a:ext cx="5965825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Réalisation module de test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F2811AA-CBBB-4F98-AE73-87E3CAFCC86D}"/>
              </a:ext>
            </a:extLst>
          </p:cNvPr>
          <p:cNvSpPr/>
          <p:nvPr/>
        </p:nvSpPr>
        <p:spPr>
          <a:xfrm>
            <a:off x="4851080" y="2869165"/>
            <a:ext cx="225778" cy="191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C56C49-78E0-42F3-825D-54461F84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57" y="1506649"/>
            <a:ext cx="3300105" cy="3636851"/>
          </a:xfrm>
          <a:prstGeom prst="rect">
            <a:avLst/>
          </a:prstGeom>
        </p:spPr>
      </p:pic>
      <p:sp>
        <p:nvSpPr>
          <p:cNvPr id="9" name="Zone de texte 118">
            <a:extLst>
              <a:ext uri="{FF2B5EF4-FFF2-40B4-BE49-F238E27FC236}">
                <a16:creationId xmlns:a16="http://schemas.microsoft.com/office/drawing/2014/main" id="{AB3FD61D-C1F8-403E-88F9-D16F07E32EBF}"/>
              </a:ext>
            </a:extLst>
          </p:cNvPr>
          <p:cNvSpPr txBox="1"/>
          <p:nvPr/>
        </p:nvSpPr>
        <p:spPr>
          <a:xfrm>
            <a:off x="6565025" y="1539206"/>
            <a:ext cx="1780271" cy="40251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Extrait code c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lient </a:t>
            </a: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   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avec module GSM</a:t>
            </a:r>
          </a:p>
        </p:txBody>
      </p:sp>
    </p:spTree>
    <p:extLst>
      <p:ext uri="{BB962C8B-B14F-4D97-AF65-F5344CB8AC3E}">
        <p14:creationId xmlns:p14="http://schemas.microsoft.com/office/powerpoint/2010/main" val="174946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A5BFA-7E13-44DA-B21D-7E7AB75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61250"/>
            <a:ext cx="8520600" cy="572700"/>
          </a:xfrm>
        </p:spPr>
        <p:txBody>
          <a:bodyPr/>
          <a:lstStyle/>
          <a:p>
            <a:r>
              <a:rPr lang="fr-FR" dirty="0"/>
              <a:t>Partie 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B37744-D8E2-4247-9164-A35F0A404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00" y="1323750"/>
            <a:ext cx="3462960" cy="464100"/>
          </a:xfrm>
        </p:spPr>
        <p:txBody>
          <a:bodyPr/>
          <a:lstStyle/>
          <a:p>
            <a:r>
              <a:rPr lang="fr-FR" sz="1600" dirty="0"/>
              <a:t>Avancement GANTT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7D946A8-123B-4388-BA44-7C648750BDE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33500" y="1660000"/>
            <a:ext cx="2921000" cy="1965949"/>
          </a:xfrm>
        </p:spPr>
        <p:txBody>
          <a:bodyPr/>
          <a:lstStyle/>
          <a:p>
            <a:pPr>
              <a:buFontTx/>
              <a:buChar char="-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Présentation diagramme de GANTT prévisionnel</a:t>
            </a:r>
          </a:p>
          <a:p>
            <a:pPr>
              <a:buFontTx/>
              <a:buChar char="-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Présentation diagramme de GANTT final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723DC232-92FD-46CE-BE44-FFA81E7078F8}"/>
              </a:ext>
            </a:extLst>
          </p:cNvPr>
          <p:cNvSpPr txBox="1">
            <a:spLocks/>
          </p:cNvSpPr>
          <p:nvPr/>
        </p:nvSpPr>
        <p:spPr>
          <a:xfrm>
            <a:off x="4743450" y="1312750"/>
            <a:ext cx="34629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1600" dirty="0"/>
              <a:t>Etude physique</a:t>
            </a:r>
          </a:p>
        </p:txBody>
      </p:sp>
      <p:sp>
        <p:nvSpPr>
          <p:cNvPr id="16" name="Sous-titre 3">
            <a:extLst>
              <a:ext uri="{FF2B5EF4-FFF2-40B4-BE49-F238E27FC236}">
                <a16:creationId xmlns:a16="http://schemas.microsoft.com/office/drawing/2014/main" id="{79DFCF5B-C61C-42AA-AEBE-A68F8D44F760}"/>
              </a:ext>
            </a:extLst>
          </p:cNvPr>
          <p:cNvSpPr txBox="1">
            <a:spLocks/>
          </p:cNvSpPr>
          <p:nvPr/>
        </p:nvSpPr>
        <p:spPr>
          <a:xfrm>
            <a:off x="4743450" y="1649000"/>
            <a:ext cx="3391040" cy="196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Présentation et explication des choix de l’étude physique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D833A1-CEF8-4388-A946-5E59ACA8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30" y="2525871"/>
            <a:ext cx="1659560" cy="16595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BF216D-0590-4C0B-A5C3-EA7D8CE0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670" y="2525871"/>
            <a:ext cx="1659560" cy="16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3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6551"/>
            <a:ext cx="9144000" cy="572700"/>
          </a:xfrm>
        </p:spPr>
        <p:txBody>
          <a:bodyPr/>
          <a:lstStyle/>
          <a:p>
            <a:r>
              <a:rPr lang="fr-FR" dirty="0"/>
              <a:t>Avancement du GANTT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921542" y="697755"/>
            <a:ext cx="7300913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du diagramme de GANTT prévisionnel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DCB9C96-4BBE-49FF-84DF-106E9908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114740"/>
            <a:ext cx="5773460" cy="39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4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2384D-C909-47D3-9D76-4EF538CE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E9EC3D9-56EF-4E8B-A775-2BEBD14950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pPr algn="ctr"/>
            <a:r>
              <a:rPr lang="fr-FR" sz="2500" dirty="0"/>
              <a:t>Revue 1 : Projet GPS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5E50F5-0771-43CB-95B3-FEBD15C96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0475" y="1274525"/>
            <a:ext cx="2058000" cy="456025"/>
          </a:xfrm>
        </p:spPr>
        <p:txBody>
          <a:bodyPr/>
          <a:lstStyle/>
          <a:p>
            <a:r>
              <a:rPr lang="fr-FR" sz="2000" dirty="0"/>
              <a:t>	Partie 1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8FFC5D5-0DA3-45F8-8887-7DF2A8944E0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20475" y="1660387"/>
            <a:ext cx="2445376" cy="910175"/>
          </a:xfrm>
        </p:spPr>
        <p:txBody>
          <a:bodyPr/>
          <a:lstStyle/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Présentation du projet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Organisation / travail d’équipe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Analyse fonctionnelle</a:t>
            </a:r>
          </a:p>
        </p:txBody>
      </p:sp>
      <p:sp>
        <p:nvSpPr>
          <p:cNvPr id="12" name="Sous-titre 3">
            <a:extLst>
              <a:ext uri="{FF2B5EF4-FFF2-40B4-BE49-F238E27FC236}">
                <a16:creationId xmlns:a16="http://schemas.microsoft.com/office/drawing/2014/main" id="{A5B8C49D-38E3-4341-A859-16777974785D}"/>
              </a:ext>
            </a:extLst>
          </p:cNvPr>
          <p:cNvSpPr txBox="1">
            <a:spLocks/>
          </p:cNvSpPr>
          <p:nvPr/>
        </p:nvSpPr>
        <p:spPr>
          <a:xfrm>
            <a:off x="3720475" y="2956424"/>
            <a:ext cx="2058000" cy="4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2000" dirty="0"/>
              <a:t>	Partie 3</a:t>
            </a:r>
          </a:p>
        </p:txBody>
      </p:sp>
      <p:sp>
        <p:nvSpPr>
          <p:cNvPr id="13" name="Sous-titre 4">
            <a:extLst>
              <a:ext uri="{FF2B5EF4-FFF2-40B4-BE49-F238E27FC236}">
                <a16:creationId xmlns:a16="http://schemas.microsoft.com/office/drawing/2014/main" id="{2B1FDF7B-15E1-42E0-8A02-292566068927}"/>
              </a:ext>
            </a:extLst>
          </p:cNvPr>
          <p:cNvSpPr txBox="1">
            <a:spLocks/>
          </p:cNvSpPr>
          <p:nvPr/>
        </p:nvSpPr>
        <p:spPr>
          <a:xfrm>
            <a:off x="3720475" y="3342286"/>
            <a:ext cx="2445376" cy="91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Avancement GANTT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Etude physique</a:t>
            </a:r>
          </a:p>
        </p:txBody>
      </p:sp>
      <p:sp>
        <p:nvSpPr>
          <p:cNvPr id="14" name="Sous-titre 3">
            <a:extLst>
              <a:ext uri="{FF2B5EF4-FFF2-40B4-BE49-F238E27FC236}">
                <a16:creationId xmlns:a16="http://schemas.microsoft.com/office/drawing/2014/main" id="{A2899710-5560-4F68-B713-0C5D48B3F311}"/>
              </a:ext>
            </a:extLst>
          </p:cNvPr>
          <p:cNvSpPr txBox="1">
            <a:spLocks/>
          </p:cNvSpPr>
          <p:nvPr/>
        </p:nvSpPr>
        <p:spPr>
          <a:xfrm>
            <a:off x="6698624" y="1274525"/>
            <a:ext cx="2058000" cy="4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1" i="0" u="none" strike="noStrike" cap="none">
                <a:solidFill>
                  <a:srgbClr val="CC3F3A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fr-FR" sz="2000" dirty="0"/>
              <a:t>	Partie 2</a:t>
            </a:r>
          </a:p>
        </p:txBody>
      </p:sp>
      <p:sp>
        <p:nvSpPr>
          <p:cNvPr id="15" name="Sous-titre 4">
            <a:extLst>
              <a:ext uri="{FF2B5EF4-FFF2-40B4-BE49-F238E27FC236}">
                <a16:creationId xmlns:a16="http://schemas.microsoft.com/office/drawing/2014/main" id="{A0CB12F6-053F-4164-B683-CC2688F386EF}"/>
              </a:ext>
            </a:extLst>
          </p:cNvPr>
          <p:cNvSpPr txBox="1">
            <a:spLocks/>
          </p:cNvSpPr>
          <p:nvPr/>
        </p:nvSpPr>
        <p:spPr>
          <a:xfrm>
            <a:off x="6698624" y="1663423"/>
            <a:ext cx="2445376" cy="102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Module de test 1          + test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Module de test 2</a:t>
            </a:r>
          </a:p>
          <a:p>
            <a:pPr>
              <a:buFontTx/>
              <a:buChar char="-"/>
            </a:pPr>
            <a:r>
              <a:rPr lang="fr-FR" sz="1400" dirty="0">
                <a:solidFill>
                  <a:schemeClr val="tx1"/>
                </a:solidFill>
              </a:rPr>
              <a:t>Module de test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EA89E1-0AAE-4130-B93B-49E817D2F18A}"/>
              </a:ext>
            </a:extLst>
          </p:cNvPr>
          <p:cNvSpPr/>
          <p:nvPr/>
        </p:nvSpPr>
        <p:spPr>
          <a:xfrm>
            <a:off x="6165851" y="3610137"/>
            <a:ext cx="787400" cy="187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36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4895"/>
            <a:ext cx="9144000" cy="572700"/>
          </a:xfrm>
        </p:spPr>
        <p:txBody>
          <a:bodyPr/>
          <a:lstStyle/>
          <a:p>
            <a:r>
              <a:rPr lang="fr-FR" dirty="0"/>
              <a:t>Avancement du GANTT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921542" y="703282"/>
            <a:ext cx="7300913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du diagramme de GANTT final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8849F2-B516-4D8C-9B85-3FEB0A55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97" y="1154018"/>
            <a:ext cx="5807605" cy="39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22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Etude technique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031608" y="1047058"/>
            <a:ext cx="708078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et explication des choix de l’étude technique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A064EC-CB39-4B48-855B-C2300620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98" y="1549983"/>
            <a:ext cx="5105400" cy="2095500"/>
          </a:xfrm>
          <a:prstGeom prst="rect">
            <a:avLst/>
          </a:prstGeom>
        </p:spPr>
      </p:pic>
      <p:sp>
        <p:nvSpPr>
          <p:cNvPr id="12" name="Sous-titre 4">
            <a:extLst>
              <a:ext uri="{FF2B5EF4-FFF2-40B4-BE49-F238E27FC236}">
                <a16:creationId xmlns:a16="http://schemas.microsoft.com/office/drawing/2014/main" id="{D9A2E065-83B7-4621-949F-25FD8BA4F480}"/>
              </a:ext>
            </a:extLst>
          </p:cNvPr>
          <p:cNvSpPr txBox="1">
            <a:spLocks/>
          </p:cNvSpPr>
          <p:nvPr/>
        </p:nvSpPr>
        <p:spPr>
          <a:xfrm>
            <a:off x="691373" y="3645483"/>
            <a:ext cx="7761249" cy="13668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Mon choix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Carte Arduino UNO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Explication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Carte répondant à tous mes critères en étant la moins chère.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Facilité à l’utiliser car j’ai l’habitude de la manipuler.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Le module GSM / GPRS que j’ai choisi est uniquement compatible avec ce modèle.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013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Etude technique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031608" y="1047058"/>
            <a:ext cx="708078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et explication des choix de l’étude technique </a:t>
            </a:r>
          </a:p>
        </p:txBody>
      </p:sp>
      <p:sp>
        <p:nvSpPr>
          <p:cNvPr id="12" name="Sous-titre 4">
            <a:extLst>
              <a:ext uri="{FF2B5EF4-FFF2-40B4-BE49-F238E27FC236}">
                <a16:creationId xmlns:a16="http://schemas.microsoft.com/office/drawing/2014/main" id="{D9A2E065-83B7-4621-949F-25FD8BA4F480}"/>
              </a:ext>
            </a:extLst>
          </p:cNvPr>
          <p:cNvSpPr txBox="1">
            <a:spLocks/>
          </p:cNvSpPr>
          <p:nvPr/>
        </p:nvSpPr>
        <p:spPr>
          <a:xfrm>
            <a:off x="691373" y="3645483"/>
            <a:ext cx="7761249" cy="13668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Mon choix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Shield GPS/GPRS/GSM TEL0097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Explication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Shield répondant à tous mes critères en étant le moins chère.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Modèle possédant la documentation technique la plus détaillée avec des codes expliquant les différentes fonctionnalités.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C5A1FF-2DB4-40BA-B1FF-A7E185BE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2" y="1498016"/>
            <a:ext cx="58102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5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Etude technique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031608" y="1047058"/>
            <a:ext cx="708078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et explication des choix de l’étude technique </a:t>
            </a:r>
          </a:p>
        </p:txBody>
      </p:sp>
      <p:sp>
        <p:nvSpPr>
          <p:cNvPr id="12" name="Sous-titre 4">
            <a:extLst>
              <a:ext uri="{FF2B5EF4-FFF2-40B4-BE49-F238E27FC236}">
                <a16:creationId xmlns:a16="http://schemas.microsoft.com/office/drawing/2014/main" id="{D9A2E065-83B7-4621-949F-25FD8BA4F480}"/>
              </a:ext>
            </a:extLst>
          </p:cNvPr>
          <p:cNvSpPr txBox="1">
            <a:spLocks/>
          </p:cNvSpPr>
          <p:nvPr/>
        </p:nvSpPr>
        <p:spPr>
          <a:xfrm>
            <a:off x="691373" y="3645483"/>
            <a:ext cx="7872764" cy="13668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Mon choix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Afficheur OLED 0,9" I2C TF051 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Explication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Afficheur répondant à tous mes critères.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Afficheur que j’ai déjà utilisé et possédant une taille de dalle suffisante pour afficher l’ensemble des informations. 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84F068-440C-418F-8BAB-2D846CA1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09" y="1538287"/>
            <a:ext cx="7038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A5BFA-7E13-44DA-B21D-7E7AB75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61250"/>
            <a:ext cx="8520600" cy="572700"/>
          </a:xfrm>
        </p:spPr>
        <p:txBody>
          <a:bodyPr/>
          <a:lstStyle/>
          <a:p>
            <a:r>
              <a:rPr lang="fr-FR" dirty="0"/>
              <a:t>Partie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B37744-D8E2-4247-9164-A35F0A404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084" y="1166700"/>
            <a:ext cx="2448600" cy="464100"/>
          </a:xfrm>
        </p:spPr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7D946A8-123B-4388-BA44-7C648750BDE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7084" y="1502950"/>
            <a:ext cx="2377110" cy="1965949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Présentation de l’entreprise supportant le projet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Analyse de l’existant 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But du projet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Principe et fonctionnement du projet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1B0C412-0166-49E5-9FA1-AF5ED667539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02794" y="1166700"/>
            <a:ext cx="2938411" cy="464100"/>
          </a:xfrm>
        </p:spPr>
        <p:txBody>
          <a:bodyPr/>
          <a:lstStyle/>
          <a:p>
            <a:r>
              <a:rPr lang="fr-FR" dirty="0"/>
              <a:t>Organisation / travail en équipe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71CB4B2-C0FF-49BB-AAFE-94D75854B3D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277019" y="1502951"/>
            <a:ext cx="2448600" cy="1286400"/>
          </a:xfrm>
        </p:spPr>
        <p:txBody>
          <a:bodyPr/>
          <a:lstStyle/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Organisation de l’équipe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Répartition des tâches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B7F1D3B3-74B6-4496-AAD3-E69728CEA73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041205" y="1166700"/>
            <a:ext cx="2448600" cy="4641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CACA1E22-F933-4946-8B07-481F7468D38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41201" y="1560076"/>
            <a:ext cx="2683695" cy="2986524"/>
          </a:xfrm>
        </p:spPr>
        <p:txBody>
          <a:bodyPr/>
          <a:lstStyle/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Cahier des charges préliminaire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Cahier de recette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Cas d’utilisation général simplifié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Cas d’utilisation détaillé</a:t>
            </a:r>
          </a:p>
          <a:p>
            <a:pPr>
              <a:buFontTx/>
              <a:buChar char="-"/>
            </a:pPr>
            <a:r>
              <a:rPr lang="fr-FR" dirty="0"/>
              <a:t>Diagramme de séquence transmission données</a:t>
            </a:r>
          </a:p>
          <a:p>
            <a:pPr>
              <a:buFontTx/>
              <a:buChar char="-"/>
            </a:pPr>
            <a:r>
              <a:rPr lang="fr-FR" dirty="0"/>
              <a:t>Diagramme de séquence réception d’anomalie</a:t>
            </a:r>
          </a:p>
          <a:p>
            <a:pPr>
              <a:buFontTx/>
              <a:buChar char="-"/>
            </a:pPr>
            <a:r>
              <a:rPr lang="fr-FR" dirty="0"/>
              <a:t>Diagramme de séquence détection d’anomalie</a:t>
            </a:r>
          </a:p>
          <a:p>
            <a:pPr>
              <a:lnSpc>
                <a:spcPts val="1680"/>
              </a:lnSpc>
              <a:buFontTx/>
              <a:buChar char="-"/>
            </a:pPr>
            <a:r>
              <a:rPr lang="fr-FR" dirty="0"/>
              <a:t>Diagramme de classe </a:t>
            </a:r>
          </a:p>
          <a:p>
            <a:pPr>
              <a:lnSpc>
                <a:spcPts val="1680"/>
              </a:lnSpc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B6C030-C0CF-40FC-92F6-26481F36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27877" y="2571750"/>
            <a:ext cx="1688245" cy="16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8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Présentation du projet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214704" y="1135375"/>
            <a:ext cx="3530600" cy="80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Présentation de l’entreprise supportant le projet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C77AB19-EC1F-4927-BE96-7DBE4B61C99A}"/>
              </a:ext>
            </a:extLst>
          </p:cNvPr>
          <p:cNvSpPr txBox="1">
            <a:spLocks/>
          </p:cNvSpPr>
          <p:nvPr/>
        </p:nvSpPr>
        <p:spPr>
          <a:xfrm>
            <a:off x="3045557" y="1985946"/>
            <a:ext cx="35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Analyse de l’existant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6236981-2674-457E-AB4F-551EF690C635}"/>
              </a:ext>
            </a:extLst>
          </p:cNvPr>
          <p:cNvSpPr txBox="1">
            <a:spLocks/>
          </p:cNvSpPr>
          <p:nvPr/>
        </p:nvSpPr>
        <p:spPr>
          <a:xfrm>
            <a:off x="5613400" y="2501900"/>
            <a:ext cx="35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But du projet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24CBD728-7FB9-4109-BC06-9AF7C286442B}"/>
              </a:ext>
            </a:extLst>
          </p:cNvPr>
          <p:cNvSpPr/>
          <p:nvPr/>
        </p:nvSpPr>
        <p:spPr>
          <a:xfrm rot="2684744">
            <a:off x="3306640" y="1879461"/>
            <a:ext cx="260350" cy="17044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87307F4-B202-4A26-83D8-4D0049874989}"/>
              </a:ext>
            </a:extLst>
          </p:cNvPr>
          <p:cNvSpPr/>
          <p:nvPr/>
        </p:nvSpPr>
        <p:spPr>
          <a:xfrm rot="2684744">
            <a:off x="6205938" y="2408016"/>
            <a:ext cx="260350" cy="1704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Sous-titre 4">
            <a:extLst>
              <a:ext uri="{FF2B5EF4-FFF2-40B4-BE49-F238E27FC236}">
                <a16:creationId xmlns:a16="http://schemas.microsoft.com/office/drawing/2014/main" id="{31CA1B80-F4A1-4381-88B0-0B4320AED19D}"/>
              </a:ext>
            </a:extLst>
          </p:cNvPr>
          <p:cNvSpPr txBox="1">
            <a:spLocks/>
          </p:cNvSpPr>
          <p:nvPr/>
        </p:nvSpPr>
        <p:spPr>
          <a:xfrm>
            <a:off x="523195" y="2022224"/>
            <a:ext cx="2913619" cy="22068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Nom entreprise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Babou marine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fr-FR" dirty="0">
                <a:solidFill>
                  <a:schemeClr val="tx1"/>
                </a:solidFill>
              </a:rPr>
              <a:t>Activité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Entreprise de niveau national (agences partout en France) spécialisé dans les croisières fluviales proposant la location de bateaux. 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Demande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Mise en place d’un prototype de tracking GPS national de ses bateaux.</a:t>
            </a:r>
          </a:p>
        </p:txBody>
      </p:sp>
      <p:sp>
        <p:nvSpPr>
          <p:cNvPr id="13" name="Sous-titre 4">
            <a:extLst>
              <a:ext uri="{FF2B5EF4-FFF2-40B4-BE49-F238E27FC236}">
                <a16:creationId xmlns:a16="http://schemas.microsoft.com/office/drawing/2014/main" id="{D3034879-A27F-439A-AD1C-DFF33AA5E7C4}"/>
              </a:ext>
            </a:extLst>
          </p:cNvPr>
          <p:cNvSpPr txBox="1">
            <a:spLocks/>
          </p:cNvSpPr>
          <p:nvPr/>
        </p:nvSpPr>
        <p:spPr>
          <a:xfrm>
            <a:off x="3530602" y="2501900"/>
            <a:ext cx="2565468" cy="1381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Existant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Pour localiser les bateaux la société compte sur la bonne foi des plaisanciers et vérifie la présence des bateaux aux différents passages d’écluse.    </a:t>
            </a:r>
          </a:p>
        </p:txBody>
      </p:sp>
      <p:sp>
        <p:nvSpPr>
          <p:cNvPr id="14" name="Sous-titre 4">
            <a:extLst>
              <a:ext uri="{FF2B5EF4-FFF2-40B4-BE49-F238E27FC236}">
                <a16:creationId xmlns:a16="http://schemas.microsoft.com/office/drawing/2014/main" id="{C5B5DA1B-C0BB-4CCB-863D-19005C8BF805}"/>
              </a:ext>
            </a:extLst>
          </p:cNvPr>
          <p:cNvSpPr txBox="1">
            <a:spLocks/>
          </p:cNvSpPr>
          <p:nvPr/>
        </p:nvSpPr>
        <p:spPr>
          <a:xfrm>
            <a:off x="6488562" y="3000532"/>
            <a:ext cx="2541030" cy="1381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But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Fournir à l’entreprise un système nationale de tracking GPS afin de centraliser toutes les données afin de contrôler plus facilement les bateaux en cours de location.   </a:t>
            </a:r>
          </a:p>
        </p:txBody>
      </p:sp>
    </p:spTree>
    <p:extLst>
      <p:ext uri="{BB962C8B-B14F-4D97-AF65-F5344CB8AC3E}">
        <p14:creationId xmlns:p14="http://schemas.microsoft.com/office/powerpoint/2010/main" val="283584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Présentation du projet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2091972" y="1017302"/>
            <a:ext cx="4960056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Principe et fonctionnement du projet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02C6E74-0BE4-4A39-A76A-4CEC5962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" y="1520227"/>
            <a:ext cx="6093460" cy="34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B8BFF60-254B-41A2-B5A4-74211859D02D}"/>
              </a:ext>
            </a:extLst>
          </p:cNvPr>
          <p:cNvSpPr txBox="1"/>
          <p:nvPr/>
        </p:nvSpPr>
        <p:spPr>
          <a:xfrm>
            <a:off x="4276725" y="2385368"/>
            <a:ext cx="41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189791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Organisation du projet / travail en équipe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590550" y="1106748"/>
            <a:ext cx="353060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Organisation de l’équipe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04EF5B6-CE13-49C2-800F-08EE65EF9AF1}"/>
              </a:ext>
            </a:extLst>
          </p:cNvPr>
          <p:cNvSpPr txBox="1">
            <a:spLocks/>
          </p:cNvSpPr>
          <p:nvPr/>
        </p:nvSpPr>
        <p:spPr>
          <a:xfrm>
            <a:off x="5022852" y="1106747"/>
            <a:ext cx="353060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Répartition des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490354-10A5-4FB6-A4C3-6A4551A0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2" y="1609672"/>
            <a:ext cx="3530600" cy="33637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FD1AE9-E0A9-4854-91FD-266966EE0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6"/>
          <a:stretch/>
        </p:blipFill>
        <p:spPr>
          <a:xfrm>
            <a:off x="361953" y="1657173"/>
            <a:ext cx="4260848" cy="2232454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9FF5E65-C7B8-4021-83B9-0369AF741884}"/>
              </a:ext>
            </a:extLst>
          </p:cNvPr>
          <p:cNvCxnSpPr>
            <a:cxnSpLocks/>
          </p:cNvCxnSpPr>
          <p:nvPr/>
        </p:nvCxnSpPr>
        <p:spPr>
          <a:xfrm>
            <a:off x="4826002" y="1886603"/>
            <a:ext cx="0" cy="2730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ous-titre 4">
            <a:extLst>
              <a:ext uri="{FF2B5EF4-FFF2-40B4-BE49-F238E27FC236}">
                <a16:creationId xmlns:a16="http://schemas.microsoft.com/office/drawing/2014/main" id="{313C42F1-B522-43D2-8D57-71323064E73C}"/>
              </a:ext>
            </a:extLst>
          </p:cNvPr>
          <p:cNvSpPr txBox="1">
            <a:spLocks/>
          </p:cNvSpPr>
          <p:nvPr/>
        </p:nvSpPr>
        <p:spPr>
          <a:xfrm>
            <a:off x="361953" y="3725450"/>
            <a:ext cx="4095754" cy="77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GitHub : </a:t>
            </a:r>
            <a:r>
              <a:rPr lang="fr-FR" sz="1000" dirty="0">
                <a:hlinkClick r:id="rId4"/>
              </a:rPr>
              <a:t>https://github.com/vincentsn2/Projet_BTS_Tracking_GPS</a:t>
            </a:r>
            <a:endParaRPr lang="fr-FR" sz="1000" dirty="0"/>
          </a:p>
          <a:p>
            <a:endParaRPr lang="fr-FR" sz="1000" dirty="0"/>
          </a:p>
          <a:p>
            <a:pPr algn="ctr"/>
            <a:r>
              <a:rPr lang="fr-FR" sz="1000" dirty="0">
                <a:solidFill>
                  <a:schemeClr val="tx1"/>
                </a:solidFill>
              </a:rPr>
              <a:t>Plateforme qui permet d’historiser les versions et stocker les fichiers de code.</a:t>
            </a:r>
          </a:p>
        </p:txBody>
      </p:sp>
    </p:spTree>
    <p:extLst>
      <p:ext uri="{BB962C8B-B14F-4D97-AF65-F5344CB8AC3E}">
        <p14:creationId xmlns:p14="http://schemas.microsoft.com/office/powerpoint/2010/main" val="384839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783"/>
            <a:ext cx="9144000" cy="572700"/>
          </a:xfrm>
        </p:spPr>
        <p:txBody>
          <a:bodyPr/>
          <a:lstStyle/>
          <a:p>
            <a:r>
              <a:rPr lang="fr-FR" dirty="0"/>
              <a:t>Cahier des charges préliminaire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48FD0C8-15EA-44F1-8003-76570863B0E6}"/>
              </a:ext>
            </a:extLst>
          </p:cNvPr>
          <p:cNvSpPr txBox="1">
            <a:spLocks/>
          </p:cNvSpPr>
          <p:nvPr/>
        </p:nvSpPr>
        <p:spPr>
          <a:xfrm>
            <a:off x="320842" y="966333"/>
            <a:ext cx="8502316" cy="43756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300" dirty="0">
                <a:solidFill>
                  <a:schemeClr val="tx1"/>
                </a:solidFill>
              </a:rPr>
              <a:t>Fonctions : </a:t>
            </a:r>
            <a:endParaRPr lang="fr-FR" sz="13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300" dirty="0">
                <a:solidFill>
                  <a:schemeClr val="tx1"/>
                </a:solidFill>
              </a:rPr>
              <a:t>Système Embarqué</a:t>
            </a:r>
          </a:p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	- Le système doit être autonome</a:t>
            </a:r>
          </a:p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	- Le système doit envoyer les informations du bateau (profondeur en mètre, vitesse en nœud, 	niveau de batterie en % et son identifiant)</a:t>
            </a:r>
          </a:p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	- Le système doit pouvoir détecter des anomalies</a:t>
            </a:r>
          </a:p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	- Le système doit pouvoir recevoir des alertes</a:t>
            </a:r>
          </a:p>
          <a:p>
            <a:endParaRPr lang="fr-FR" sz="13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300" dirty="0">
                <a:solidFill>
                  <a:schemeClr val="tx1"/>
                </a:solidFill>
              </a:rPr>
              <a:t>Application Web </a:t>
            </a:r>
          </a:p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	- Un gestionnaire doit pouvoir se connecter ou s'inscrire dans son espace d’agence en ne 	visualisant que ses bateaux</a:t>
            </a:r>
          </a:p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 	- Un admin peut gérer tous les bateaux et les utilisateurs (modifier, ajouter ou supprimer) de 	Babou Marine France</a:t>
            </a:r>
          </a:p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	- Un gestionnaire peut sélectionner un bateau et lui envoyer une alerte</a:t>
            </a:r>
          </a:p>
          <a:p>
            <a:endParaRPr lang="fr-FR" sz="13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300" dirty="0">
                <a:solidFill>
                  <a:schemeClr val="tx1"/>
                </a:solidFill>
              </a:rPr>
              <a:t>Application de traitement</a:t>
            </a:r>
          </a:p>
          <a:p>
            <a:r>
              <a:rPr lang="fr-FR" sz="1300" dirty="0">
                <a:solidFill>
                  <a:schemeClr val="tx1"/>
                </a:solidFill>
              </a:rPr>
              <a:t>	</a:t>
            </a:r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- L’application doit être installé sur un système Linux Debian en C++</a:t>
            </a:r>
          </a:p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	- L’application doit posséder un système d’erreur facilement affichable sur la partie web</a:t>
            </a:r>
          </a:p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</a:rPr>
              <a:t>  	- L’application doit traiter les trames GPS et les données puis les historiser en base de 	données et 	les envoyer sur la partie web </a:t>
            </a:r>
            <a:endParaRPr lang="fr-FR" sz="1300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 lvl="1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		 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7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720"/>
            <a:ext cx="9144000" cy="572700"/>
          </a:xfrm>
        </p:spPr>
        <p:txBody>
          <a:bodyPr/>
          <a:lstStyle/>
          <a:p>
            <a:r>
              <a:rPr lang="fr-FR" dirty="0"/>
              <a:t>Cahier de recette</a:t>
            </a:r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7E743644-DA5F-4DD1-947F-810ABF6B3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160715"/>
              </p:ext>
            </p:extLst>
          </p:nvPr>
        </p:nvGraphicFramePr>
        <p:xfrm>
          <a:off x="1172170" y="769620"/>
          <a:ext cx="6799659" cy="429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5371">
                  <a:extLst>
                    <a:ext uri="{9D8B030D-6E8A-4147-A177-3AD203B41FA5}">
                      <a16:colId xmlns:a16="http://schemas.microsoft.com/office/drawing/2014/main" val="536274690"/>
                    </a:ext>
                  </a:extLst>
                </a:gridCol>
                <a:gridCol w="2267144">
                  <a:extLst>
                    <a:ext uri="{9D8B030D-6E8A-4147-A177-3AD203B41FA5}">
                      <a16:colId xmlns:a16="http://schemas.microsoft.com/office/drawing/2014/main" val="2991182890"/>
                    </a:ext>
                  </a:extLst>
                </a:gridCol>
                <a:gridCol w="2267144">
                  <a:extLst>
                    <a:ext uri="{9D8B030D-6E8A-4147-A177-3AD203B41FA5}">
                      <a16:colId xmlns:a16="http://schemas.microsoft.com/office/drawing/2014/main" val="492018030"/>
                    </a:ext>
                  </a:extLst>
                </a:gridCol>
              </a:tblGrid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Fonctionnalités du système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+ Nom du test pour la validation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État 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(OK/NOK)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Commentaires</a:t>
                      </a:r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63088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Transmission des données par le système embarqué 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Transmission données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810572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Réception d’une anomalie par le système embarqué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Réception anomalie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857522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Détection automatique d’une anomalie par le système embarqué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Détection anomalie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615918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Connexion d’un utilisateur sur le site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Connexion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23039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Inscription d’un utilisateur sur le site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Inscription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278474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Affichage dynamique des bateaux sur une carte en temps réel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Afficher bateaux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575666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Affichage de l’historique des bateaux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Afficher historique bateaux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16905"/>
                  </a:ext>
                </a:extLst>
              </a:tr>
              <a:tr h="295072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Modification par un administrateur d’un identifiant ou d’un mot de passe gestionnaire 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Modifier gestionnaire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277607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Création par un administrateur d’un nouveau gestionnaire 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Créer gestionnaire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63302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Suppression par un administrateur d’un gestionnaire 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Supprimer gestionnaire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28354"/>
                  </a:ext>
                </a:extLst>
              </a:tr>
              <a:tr h="295072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Gestionnaire envoi manuellement depuis le site une anomalie à un bateau 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Envoyer anomalie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125381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Récupérer les données des bateaux 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Réception données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442953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Découpage des trames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Découper trames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859872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Envoyer les données en TCP au site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Envoyer données TCP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35939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Enregistrement des données en BDD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Enregistrer données BDD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724369"/>
                  </a:ext>
                </a:extLst>
              </a:tr>
              <a:tr h="224817">
                <a:tc>
                  <a:txBody>
                    <a:bodyPr/>
                    <a:lstStyle/>
                    <a:p>
                      <a:pPr algn="ctr"/>
                      <a:r>
                        <a:rPr lang="fr-FR" sz="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Affichage de l’historique de données des bateaux</a:t>
                      </a:r>
                    </a:p>
                    <a:p>
                      <a:pPr algn="ctr"/>
                      <a:r>
                        <a:rPr lang="fr-FR" sz="5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Afficher historique bateaux</a:t>
                      </a:r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2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59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0EF6D-4B3B-4D8B-B7E8-EC0E8438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397"/>
            <a:ext cx="9144000" cy="572700"/>
          </a:xfrm>
        </p:spPr>
        <p:txBody>
          <a:bodyPr/>
          <a:lstStyle/>
          <a:p>
            <a:r>
              <a:rPr lang="fr-FR" dirty="0"/>
              <a:t>Analyse fonctionnelle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FFE2149-A4E7-4308-A51C-ECDBCD32B4FE}"/>
              </a:ext>
            </a:extLst>
          </p:cNvPr>
          <p:cNvSpPr txBox="1">
            <a:spLocks/>
          </p:cNvSpPr>
          <p:nvPr/>
        </p:nvSpPr>
        <p:spPr>
          <a:xfrm>
            <a:off x="1882775" y="1099097"/>
            <a:ext cx="5378450" cy="50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CC3F3A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Cas d’utilisation général simplifié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EF020B-3330-4984-8E09-7F61E745E5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" y="1602022"/>
            <a:ext cx="7451090" cy="3380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743053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968</Words>
  <Application>Microsoft Office PowerPoint</Application>
  <PresentationFormat>Affichage à l'écran (16:9)</PresentationFormat>
  <Paragraphs>177</Paragraphs>
  <Slides>23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Nunito</vt:lpstr>
      <vt:lpstr>Arial</vt:lpstr>
      <vt:lpstr>Abril Fatface</vt:lpstr>
      <vt:lpstr>Calibri</vt:lpstr>
      <vt:lpstr>Business slide</vt:lpstr>
      <vt:lpstr>Revue 1 : Projet GPS</vt:lpstr>
      <vt:lpstr>SOMMAIRE</vt:lpstr>
      <vt:lpstr>Partie 1</vt:lpstr>
      <vt:lpstr>Présentation du projet </vt:lpstr>
      <vt:lpstr>Présentation du projet </vt:lpstr>
      <vt:lpstr>Organisation du projet / travail en équipe</vt:lpstr>
      <vt:lpstr>Cahier des charges préliminaire</vt:lpstr>
      <vt:lpstr>Cahier de recette</vt:lpstr>
      <vt:lpstr>Analyse fonctionnelle</vt:lpstr>
      <vt:lpstr>Analyse fonctionnelle</vt:lpstr>
      <vt:lpstr>Analyse fonctionnelle</vt:lpstr>
      <vt:lpstr>Partie 2</vt:lpstr>
      <vt:lpstr>Module de test détection d’anomalie</vt:lpstr>
      <vt:lpstr>Module de test détection d’anomalie</vt:lpstr>
      <vt:lpstr>Module de test détection d’anomalie</vt:lpstr>
      <vt:lpstr>Module de test transmission données</vt:lpstr>
      <vt:lpstr>Module de test réception d’anomalie</vt:lpstr>
      <vt:lpstr>Partie 3</vt:lpstr>
      <vt:lpstr>Avancement du GANTT</vt:lpstr>
      <vt:lpstr>Avancement du GANTT</vt:lpstr>
      <vt:lpstr>Etude technique</vt:lpstr>
      <vt:lpstr>Etude technique</vt:lpstr>
      <vt:lpstr>Etude technique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stage</dc:title>
  <dc:creator>Borges Damien</dc:creator>
  <cp:lastModifiedBy>Borges Damien</cp:lastModifiedBy>
  <cp:revision>220</cp:revision>
  <dcterms:modified xsi:type="dcterms:W3CDTF">2020-03-31T13:29:24Z</dcterms:modified>
</cp:coreProperties>
</file>